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68" r:id="rId14"/>
    <p:sldId id="269" r:id="rId15"/>
    <p:sldId id="283" r:id="rId16"/>
    <p:sldId id="278" r:id="rId17"/>
    <p:sldId id="270" r:id="rId18"/>
    <p:sldId id="280" r:id="rId19"/>
    <p:sldId id="272" r:id="rId20"/>
    <p:sldId id="279" r:id="rId21"/>
    <p:sldId id="281" r:id="rId22"/>
    <p:sldId id="28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187" autoAdjust="0"/>
  </p:normalViewPr>
  <p:slideViewPr>
    <p:cSldViewPr snapToGrid="0">
      <p:cViewPr varScale="1">
        <p:scale>
          <a:sx n="72" d="100"/>
          <a:sy n="72" d="100"/>
        </p:scale>
        <p:origin x="106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8723B7-D8D2-46EF-B92B-6E657533F7DD}" type="datetimeFigureOut">
              <a:rPr lang="en-US" smtClean="0"/>
              <a:t>11/23/2017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5068D-F8C9-487A-958F-A2D28F524DCE}" type="slidenum">
              <a:rPr lang="en-US" smtClean="0"/>
              <a:t>‹#›</a:t>
            </a:fld>
            <a:endParaRPr lang="en-US"/>
          </a:p>
        </p:txBody>
      </p:sp>
    </p:spTree>
    <p:extLst>
      <p:ext uri="{BB962C8B-B14F-4D97-AF65-F5344CB8AC3E}">
        <p14:creationId xmlns:p14="http://schemas.microsoft.com/office/powerpoint/2010/main" val="84532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syriandev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number of poor people in Syria has increased significantly during the current crisis, as shown in UN study conducted in 2010 which says that there were 5.3 million poor people in Syria. However, this number had doubled due to the non-existence of the large-scale economic facilities such as factories, large markets, and government services, this led the workers who used to work in these facilities to join the daily expanding sector of unemployed.</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2</a:t>
            </a:fld>
            <a:endParaRPr lang="en-US"/>
          </a:p>
        </p:txBody>
      </p:sp>
    </p:spTree>
    <p:extLst>
      <p:ext uri="{BB962C8B-B14F-4D97-AF65-F5344CB8AC3E}">
        <p14:creationId xmlns:p14="http://schemas.microsoft.com/office/powerpoint/2010/main" val="404784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finally, we were able to convince some donors to try this approach in small amounts, and on 14th/Abril/2014, the seed of the Hayat Fund project was planted under the name of "BENAA" project with support of several donors and a staff of 12 people covering 23 towns in Aleppo's western countryside, and ATAA Humanitarian Relief has covered the financial and operational costs of this project for 3 years, with remarkable success and repayment rate of over 98%.</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12</a:t>
            </a:fld>
            <a:endParaRPr lang="en-US"/>
          </a:p>
        </p:txBody>
      </p:sp>
    </p:spTree>
    <p:extLst>
      <p:ext uri="{BB962C8B-B14F-4D97-AF65-F5344CB8AC3E}">
        <p14:creationId xmlns:p14="http://schemas.microsoft.com/office/powerpoint/2010/main" val="97259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the beginning of the current year, this successful approach was presented to a number of donors, and this endeavor culminated at “</a:t>
            </a:r>
            <a:r>
              <a:rPr lang="en-US" sz="1200" u="none" strike="noStrike" kern="1200" dirty="0" smtClean="0">
                <a:solidFill>
                  <a:schemeClr val="tx1"/>
                </a:solidFill>
                <a:effectLst/>
                <a:latin typeface="+mn-lt"/>
                <a:ea typeface="+mn-ea"/>
                <a:cs typeface="+mn-cs"/>
                <a:hlinkClick r:id="rId3"/>
              </a:rPr>
              <a:t>Syria's Developmental Vistas Conference</a:t>
            </a:r>
            <a:r>
              <a:rPr lang="en-US" sz="1200" kern="1200" dirty="0" smtClean="0">
                <a:solidFill>
                  <a:schemeClr val="tx1"/>
                </a:solidFill>
                <a:effectLst/>
                <a:latin typeface="+mn-lt"/>
                <a:ea typeface="+mn-ea"/>
                <a:cs typeface="+mn-cs"/>
              </a:rPr>
              <a:t>” organized by ATAA Humanitarian Relief by announcing the initiative of Al-RAHMA Global to establish HAYAT Microfinance Fund. </a:t>
            </a:r>
          </a:p>
          <a:p>
            <a:r>
              <a:rPr lang="en-US" sz="1200" kern="1200" dirty="0" smtClean="0">
                <a:solidFill>
                  <a:schemeClr val="tx1"/>
                </a:solidFill>
                <a:effectLst/>
                <a:latin typeface="+mn-lt"/>
                <a:ea typeface="+mn-ea"/>
                <a:cs typeface="+mn-cs"/>
              </a:rPr>
              <a:t>After this introduction about the background of HAYAT Fund, we’ll move to our main topic.</a:t>
            </a:r>
          </a:p>
          <a:p>
            <a:r>
              <a:rPr lang="en-US" sz="1200" kern="1200" dirty="0" smtClean="0">
                <a:solidFill>
                  <a:schemeClr val="tx1"/>
                </a:solidFill>
                <a:effectLst/>
                <a:latin typeface="+mn-lt"/>
                <a:ea typeface="+mn-ea"/>
                <a:cs typeface="+mn-cs"/>
              </a:rPr>
              <a:t>Of course, many of you are wondering about how we manage the risks in HAYAT Fund in the current circumstances in Syria; well….</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16</a:t>
            </a:fld>
            <a:endParaRPr lang="en-US"/>
          </a:p>
        </p:txBody>
      </p:sp>
    </p:spTree>
    <p:extLst>
      <p:ext uri="{BB962C8B-B14F-4D97-AF65-F5344CB8AC3E}">
        <p14:creationId xmlns:p14="http://schemas.microsoft.com/office/powerpoint/2010/main" val="854882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18</a:t>
            </a:fld>
            <a:endParaRPr lang="en-US"/>
          </a:p>
        </p:txBody>
      </p:sp>
    </p:spTree>
    <p:extLst>
      <p:ext uri="{BB962C8B-B14F-4D97-AF65-F5344CB8AC3E}">
        <p14:creationId xmlns:p14="http://schemas.microsoft.com/office/powerpoint/2010/main" val="2661236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Credit Risks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E5068D-F8C9-487A-958F-A2D28F524DCE}" type="slidenum">
              <a:rPr lang="en-US" smtClean="0"/>
              <a:t>19</a:t>
            </a:fld>
            <a:endParaRPr lang="en-US"/>
          </a:p>
        </p:txBody>
      </p:sp>
    </p:spTree>
    <p:extLst>
      <p:ext uri="{BB962C8B-B14F-4D97-AF65-F5344CB8AC3E}">
        <p14:creationId xmlns:p14="http://schemas.microsoft.com/office/powerpoint/2010/main" val="241124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20</a:t>
            </a:fld>
            <a:endParaRPr lang="en-US"/>
          </a:p>
        </p:txBody>
      </p:sp>
    </p:spTree>
    <p:extLst>
      <p:ext uri="{BB962C8B-B14F-4D97-AF65-F5344CB8AC3E}">
        <p14:creationId xmlns:p14="http://schemas.microsoft.com/office/powerpoint/2010/main" val="3319884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we realized that we need to educate our people about </a:t>
            </a:r>
            <a:r>
              <a:rPr lang="en-US" sz="1200" b="1" kern="1200" dirty="0" smtClean="0">
                <a:solidFill>
                  <a:schemeClr val="tx1"/>
                </a:solidFill>
                <a:effectLst/>
                <a:latin typeface="+mn-lt"/>
                <a:ea typeface="+mn-ea"/>
                <a:cs typeface="+mn-cs"/>
              </a:rPr>
              <a:t>Borrowing Culture,</a:t>
            </a:r>
            <a:r>
              <a:rPr lang="en-US" sz="1200" kern="1200" dirty="0" smtClean="0">
                <a:solidFill>
                  <a:schemeClr val="tx1"/>
                </a:solidFill>
                <a:effectLst/>
                <a:latin typeface="+mn-lt"/>
                <a:ea typeface="+mn-ea"/>
                <a:cs typeface="+mn-cs"/>
              </a:rPr>
              <a:t> and the proper management of debt and cash for their projects, looking forward to our strategic vision which is to transform HAYAT Fund into a full-service financial bank that provides integrated financial services to re-energizing economic life in order to ease the suffering of our people, which lasted seven painful years.</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21</a:t>
            </a:fld>
            <a:endParaRPr lang="en-US"/>
          </a:p>
        </p:txBody>
      </p:sp>
    </p:spTree>
    <p:extLst>
      <p:ext uri="{BB962C8B-B14F-4D97-AF65-F5344CB8AC3E}">
        <p14:creationId xmlns:p14="http://schemas.microsoft.com/office/powerpoint/2010/main" val="3551648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ar-SA" sz="1200" kern="1200" dirty="0" smtClean="0">
                <a:solidFill>
                  <a:schemeClr val="tx1"/>
                </a:solidFill>
                <a:effectLst/>
                <a:latin typeface="+mn-lt"/>
                <a:ea typeface="+mn-ea"/>
                <a:cs typeface="+mn-cs"/>
              </a:rPr>
              <a:t>بسم الله الرحمن الرحيم</a:t>
            </a:r>
            <a:endParaRPr lang="en-US" sz="1200" kern="1200" dirty="0" smtClean="0">
              <a:solidFill>
                <a:schemeClr val="tx1"/>
              </a:solidFill>
              <a:effectLst/>
              <a:latin typeface="+mn-lt"/>
              <a:ea typeface="+mn-ea"/>
              <a:cs typeface="+mn-cs"/>
            </a:endParaRPr>
          </a:p>
          <a:p>
            <a:r>
              <a:rPr lang="ar-SA" sz="1200" kern="1200" dirty="0" smtClean="0">
                <a:solidFill>
                  <a:schemeClr val="tx1"/>
                </a:solidFill>
                <a:effectLst/>
                <a:latin typeface="+mn-lt"/>
                <a:ea typeface="+mn-ea"/>
                <a:cs typeface="+mn-cs"/>
              </a:rPr>
              <a:t>وقل اعملوا فسيرى الله عملكم ورسوله والمؤمنين</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for listening</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22</a:t>
            </a:fld>
            <a:endParaRPr lang="en-US"/>
          </a:p>
        </p:txBody>
      </p:sp>
    </p:spTree>
    <p:extLst>
      <p:ext uri="{BB962C8B-B14F-4D97-AF65-F5344CB8AC3E}">
        <p14:creationId xmlns:p14="http://schemas.microsoft.com/office/powerpoint/2010/main" val="42876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Affected by conditions of war and poverty, millions of Syrians emigrated to many of neighboring countries and to the rest of the world looking for asylum and a safe life in which they could find food security and can raise and educate their children without fear of death. In these countries, most of them had to work in jobs do not suit their academic specialization and skills, besides many of them internally displaced</a:t>
            </a:r>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3</a:t>
            </a:fld>
            <a:endParaRPr lang="en-US"/>
          </a:p>
        </p:txBody>
      </p:sp>
    </p:spTree>
    <p:extLst>
      <p:ext uri="{BB962C8B-B14F-4D97-AF65-F5344CB8AC3E}">
        <p14:creationId xmlns:p14="http://schemas.microsoft.com/office/powerpoint/2010/main" val="67616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United Nations Bulletins says that the number of registered Syrian refugees became more than 5.3 million Syrians, besides 7 million Syrians have been internally displaced to relatively safer areas.</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5</a:t>
            </a:fld>
            <a:endParaRPr lang="en-US"/>
          </a:p>
        </p:txBody>
      </p:sp>
    </p:spTree>
    <p:extLst>
      <p:ext uri="{BB962C8B-B14F-4D97-AF65-F5344CB8AC3E}">
        <p14:creationId xmlns:p14="http://schemas.microsoft.com/office/powerpoint/2010/main" val="36471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response to this humanitarian disaster; local and international organizations implemented relief programs to provide food, shelter, clothing, education, and health. These efforts have greatly reduced the impact of the disaster on the Syrian people, but on the other hand, two basic problems have arisen: the limitation of these relief programs and the lack of coverage for all those needy and affected people. The second problem is the full dependence of some of the beneficiaries on relief programs, neglecting of their specialties, skills, and experience.</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6</a:t>
            </a:fld>
            <a:endParaRPr lang="en-US"/>
          </a:p>
        </p:txBody>
      </p:sp>
    </p:spTree>
    <p:extLst>
      <p:ext uri="{BB962C8B-B14F-4D97-AF65-F5344CB8AC3E}">
        <p14:creationId xmlns:p14="http://schemas.microsoft.com/office/powerpoint/2010/main" val="393781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Syrians by nature are hardworking and active people, they always look for decent jobs. </a:t>
            </a:r>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7</a:t>
            </a:fld>
            <a:endParaRPr lang="en-US"/>
          </a:p>
        </p:txBody>
      </p:sp>
    </p:spTree>
    <p:extLst>
      <p:ext uri="{BB962C8B-B14F-4D97-AF65-F5344CB8AC3E}">
        <p14:creationId xmlns:p14="http://schemas.microsoft.com/office/powerpoint/2010/main" val="403657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Therefore, we see after every bombing targeting the markets; the next day they resume their activities.</a:t>
            </a:r>
          </a:p>
          <a:p>
            <a:r>
              <a:rPr lang="en-US" sz="1200" kern="1200" dirty="0" smtClean="0">
                <a:solidFill>
                  <a:schemeClr val="tx1"/>
                </a:solidFill>
                <a:effectLst/>
                <a:latin typeface="+mn-lt"/>
                <a:ea typeface="+mn-ea"/>
                <a:cs typeface="+mn-cs"/>
              </a:rPr>
              <a:t>The famous markets that were active in Aleppo city the economic capital of Syria, moved to alternative safer areas in the nearby countryside and new jobs were created based on the new reality imposed by the current circumstances.</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8</a:t>
            </a:fld>
            <a:endParaRPr lang="en-US"/>
          </a:p>
        </p:txBody>
      </p:sp>
    </p:spTree>
    <p:extLst>
      <p:ext uri="{BB962C8B-B14F-4D97-AF65-F5344CB8AC3E}">
        <p14:creationId xmlns:p14="http://schemas.microsoft.com/office/powerpoint/2010/main" val="1871198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for the countries to which the Syrian people have resorted, the numbers show that the companies established by Syrians in Turkey has exceeded 10,000 companies, and in Egypt 565 companies. </a:t>
            </a:r>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9</a:t>
            </a:fld>
            <a:endParaRPr lang="en-US"/>
          </a:p>
        </p:txBody>
      </p:sp>
    </p:spTree>
    <p:extLst>
      <p:ext uri="{BB962C8B-B14F-4D97-AF65-F5344CB8AC3E}">
        <p14:creationId xmlns:p14="http://schemas.microsoft.com/office/powerpoint/2010/main" val="345304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chose to work first on the category of entrepreneurs with Microfinance approach (</a:t>
            </a:r>
            <a:r>
              <a:rPr lang="en-US" sz="1200" kern="1200" dirty="0" err="1" smtClean="0">
                <a:solidFill>
                  <a:schemeClr val="tx1"/>
                </a:solidFill>
                <a:effectLst/>
                <a:latin typeface="+mn-lt"/>
                <a:ea typeface="+mn-ea"/>
                <a:cs typeface="+mn-cs"/>
              </a:rPr>
              <a:t>Alqard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Alhasan</a:t>
            </a:r>
            <a:r>
              <a:rPr lang="en-US" sz="1200" kern="1200" dirty="0" smtClean="0">
                <a:solidFill>
                  <a:schemeClr val="tx1"/>
                </a:solidFill>
                <a:effectLst/>
                <a:latin typeface="+mn-lt"/>
                <a:ea typeface="+mn-ea"/>
                <a:cs typeface="+mn-cs"/>
              </a:rPr>
              <a:t> free interest rate) for several reasons including:</a:t>
            </a:r>
          </a:p>
          <a:p>
            <a:r>
              <a:rPr lang="en-US" sz="1200" kern="1200" dirty="0" smtClean="0">
                <a:solidFill>
                  <a:schemeClr val="tx1"/>
                </a:solidFill>
                <a:effectLst/>
                <a:latin typeface="+mn-lt"/>
                <a:ea typeface="+mn-ea"/>
                <a:cs typeface="+mn-cs"/>
              </a:rPr>
              <a:t>1. The nature of the Syrian situation in terms of the inability to implement large projects because of war, and in order to distribute the risk and not concentrate a huge amount of money in a specific area.</a:t>
            </a:r>
          </a:p>
          <a:p>
            <a:r>
              <a:rPr lang="en-US" sz="1200" kern="1200" dirty="0" smtClean="0">
                <a:solidFill>
                  <a:schemeClr val="tx1"/>
                </a:solidFill>
                <a:effectLst/>
                <a:latin typeface="+mn-lt"/>
                <a:ea typeface="+mn-ea"/>
                <a:cs typeface="+mn-cs"/>
              </a:rPr>
              <a:t>2. The need for various economic projects in the light of limitation of funding and the desire to cover as many beneficiaries as possible.</a:t>
            </a:r>
          </a:p>
          <a:p>
            <a:r>
              <a:rPr lang="en-US" sz="1200" kern="1200" dirty="0" smtClean="0">
                <a:solidFill>
                  <a:schemeClr val="tx1"/>
                </a:solidFill>
                <a:effectLst/>
                <a:latin typeface="+mn-lt"/>
                <a:ea typeface="+mn-ea"/>
                <a:cs typeface="+mn-cs"/>
              </a:rPr>
              <a:t>3. The great contribution of small enterprises globally in the economics of both of developing and advanced countries which produce many of the products we use.</a:t>
            </a:r>
          </a:p>
          <a:p>
            <a:r>
              <a:rPr lang="en-US" sz="1200" kern="1200" dirty="0" smtClean="0">
                <a:solidFill>
                  <a:schemeClr val="tx1"/>
                </a:solidFill>
                <a:effectLst/>
                <a:latin typeface="+mn-lt"/>
                <a:ea typeface="+mn-ea"/>
                <a:cs typeface="+mn-cs"/>
              </a:rPr>
              <a:t>4. The inability of the Syrians in the current stage to bear excessive financial burdens such as </a:t>
            </a:r>
            <a:r>
              <a:rPr lang="en-US" sz="1200" kern="1200" dirty="0" err="1" smtClean="0">
                <a:solidFill>
                  <a:schemeClr val="tx1"/>
                </a:solidFill>
                <a:effectLst/>
                <a:latin typeface="+mn-lt"/>
                <a:ea typeface="+mn-ea"/>
                <a:cs typeface="+mn-cs"/>
              </a:rPr>
              <a:t>Murabaha</a:t>
            </a:r>
            <a:r>
              <a:rPr lang="en-US" sz="1200" kern="1200" dirty="0" smtClean="0">
                <a:solidFill>
                  <a:schemeClr val="tx1"/>
                </a:solidFill>
                <a:effectLst/>
                <a:latin typeface="+mn-lt"/>
                <a:ea typeface="+mn-ea"/>
                <a:cs typeface="+mn-cs"/>
              </a:rPr>
              <a:t> and others, and the inability of institutions to cover excess labor necessary for the work of Islamic Finance.</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10</a:t>
            </a:fld>
            <a:endParaRPr lang="en-US"/>
          </a:p>
        </p:txBody>
      </p:sp>
    </p:spTree>
    <p:extLst>
      <p:ext uri="{BB962C8B-B14F-4D97-AF65-F5344CB8AC3E}">
        <p14:creationId xmlns:p14="http://schemas.microsoft.com/office/powerpoint/2010/main" val="359568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idea of ​​Microfinance was not accepted by donors at first, because this approach was new to some institutions, and due to donors focus on emergency response to displacement, asylum and humanitarian relief operations, the answer was always it’s too early, and sometimes they remark that we as individuals have good experience in this field, but as an institution we do not have enough experience in this type of projects, then the arguments have become that the establishment of such a project depends on credit at the current stage is very difficult because of the absence of state authority to ensure repayment, also the absence of banking system in Syria manages financial transfers from outside to inside Syria, but anyone has experience in Microfinance knows that the most successful projects have been in pockets of poverty in the Third World Countries were not controlled by governments, even in the countries who have full control on all of their territories; the reliance on government support is minimal because of that these kind of projects always conducted by NGOs and CBOs depending on the ways of social solidarity methods, and that legal proceedings did not have the expected impact on defaulting management.</a:t>
            </a:r>
          </a:p>
          <a:p>
            <a:endParaRPr lang="en-US" dirty="0"/>
          </a:p>
        </p:txBody>
      </p:sp>
      <p:sp>
        <p:nvSpPr>
          <p:cNvPr id="4" name="Slide Number Placeholder 3"/>
          <p:cNvSpPr>
            <a:spLocks noGrp="1"/>
          </p:cNvSpPr>
          <p:nvPr>
            <p:ph type="sldNum" sz="quarter" idx="10"/>
          </p:nvPr>
        </p:nvSpPr>
        <p:spPr/>
        <p:txBody>
          <a:bodyPr/>
          <a:lstStyle/>
          <a:p>
            <a:fld id="{6BE5068D-F8C9-487A-958F-A2D28F524DCE}" type="slidenum">
              <a:rPr lang="en-US" smtClean="0"/>
              <a:t>11</a:t>
            </a:fld>
            <a:endParaRPr lang="en-US"/>
          </a:p>
        </p:txBody>
      </p:sp>
    </p:spTree>
    <p:extLst>
      <p:ext uri="{BB962C8B-B14F-4D97-AF65-F5344CB8AC3E}">
        <p14:creationId xmlns:p14="http://schemas.microsoft.com/office/powerpoint/2010/main" val="4152165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E640F4-924C-4576-8E17-F57E0668B598}"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385165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E640F4-924C-4576-8E17-F57E0668B598}"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327823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E640F4-924C-4576-8E17-F57E0668B598}"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268435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E640F4-924C-4576-8E17-F57E0668B598}"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325467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E640F4-924C-4576-8E17-F57E0668B598}"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287375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E640F4-924C-4576-8E17-F57E0668B598}"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4129255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E640F4-924C-4576-8E17-F57E0668B598}" type="datetimeFigureOut">
              <a:rPr lang="en-US" smtClean="0"/>
              <a:t>11/23/2017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282672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E640F4-924C-4576-8E17-F57E0668B598}" type="datetimeFigureOut">
              <a:rPr lang="en-US" smtClean="0"/>
              <a:t>11/23/2017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311755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640F4-924C-4576-8E17-F57E0668B598}" type="datetimeFigureOut">
              <a:rPr lang="en-US" smtClean="0"/>
              <a:t>11/23/2017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47511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E640F4-924C-4576-8E17-F57E0668B598}"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1198928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E640F4-924C-4576-8E17-F57E0668B598}"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9AED5-0C5F-401A-A6A6-B36507D9C153}" type="slidenum">
              <a:rPr lang="en-US" smtClean="0"/>
              <a:t>‹#›</a:t>
            </a:fld>
            <a:endParaRPr lang="en-US"/>
          </a:p>
        </p:txBody>
      </p:sp>
    </p:spTree>
    <p:extLst>
      <p:ext uri="{BB962C8B-B14F-4D97-AF65-F5344CB8AC3E}">
        <p14:creationId xmlns:p14="http://schemas.microsoft.com/office/powerpoint/2010/main" val="197611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640F4-924C-4576-8E17-F57E0668B598}" type="datetimeFigureOut">
              <a:rPr lang="en-US" smtClean="0"/>
              <a:t>11/23/2017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9AED5-0C5F-401A-A6A6-B36507D9C153}" type="slidenum">
              <a:rPr lang="en-US" smtClean="0"/>
              <a:t>‹#›</a:t>
            </a:fld>
            <a:endParaRPr lang="en-US"/>
          </a:p>
        </p:txBody>
      </p:sp>
    </p:spTree>
    <p:extLst>
      <p:ext uri="{BB962C8B-B14F-4D97-AF65-F5344CB8AC3E}">
        <p14:creationId xmlns:p14="http://schemas.microsoft.com/office/powerpoint/2010/main" val="3876210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1892" y="2627899"/>
            <a:ext cx="8729331" cy="682883"/>
          </a:xfrm>
        </p:spPr>
        <p:txBody>
          <a:bodyPr>
            <a:noAutofit/>
          </a:bodyPr>
          <a:lstStyle/>
          <a:p>
            <a:r>
              <a:rPr lang="en-US" sz="4000" b="1" dirty="0"/>
              <a:t>Microfinance Risk Management in Crisis</a:t>
            </a:r>
          </a:p>
          <a:p>
            <a:endParaRPr lang="en-US" sz="4000" b="1" dirty="0"/>
          </a:p>
        </p:txBody>
      </p:sp>
      <p:sp>
        <p:nvSpPr>
          <p:cNvPr id="5" name="Oval 4"/>
          <p:cNvSpPr/>
          <p:nvPr/>
        </p:nvSpPr>
        <p:spPr>
          <a:xfrm>
            <a:off x="3944678" y="249957"/>
            <a:ext cx="1507167" cy="1546945"/>
          </a:xfrm>
          <a:prstGeom prst="ellipse">
            <a:avLst/>
          </a:prstGeom>
          <a:blipFill>
            <a:blip r:embed="rId3"/>
            <a:stretch>
              <a:fillRect/>
            </a:stretch>
          </a:blip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41131" y="1796902"/>
            <a:ext cx="5114260" cy="830997"/>
          </a:xfrm>
          <a:prstGeom prst="rect">
            <a:avLst/>
          </a:prstGeom>
          <a:noFill/>
        </p:spPr>
        <p:txBody>
          <a:bodyPr wrap="square" rtlCol="0">
            <a:spAutoFit/>
          </a:bodyPr>
          <a:lstStyle/>
          <a:p>
            <a:pPr algn="ctr"/>
            <a:r>
              <a:rPr lang="ar-SY" sz="2000" b="1" dirty="0" smtClean="0">
                <a:solidFill>
                  <a:schemeClr val="bg1"/>
                </a:solidFill>
                <a:latin typeface="Janna LT" panose="01000000000000000000" pitchFamily="2" charset="-78"/>
                <a:cs typeface="Janna LT" panose="01000000000000000000" pitchFamily="2" charset="-78"/>
              </a:rPr>
              <a:t>صندوق حياة</a:t>
            </a:r>
            <a:endParaRPr lang="ar-SY" sz="1200" b="1" dirty="0">
              <a:solidFill>
                <a:schemeClr val="bg1"/>
              </a:solidFill>
              <a:latin typeface="Janna LT" panose="01000000000000000000" pitchFamily="2" charset="-78"/>
              <a:cs typeface="Janna LT" panose="01000000000000000000" pitchFamily="2" charset="-78"/>
            </a:endParaRPr>
          </a:p>
          <a:p>
            <a:pPr algn="ctr"/>
            <a:r>
              <a:rPr lang="ar-SY" sz="1400" b="1" dirty="0" smtClean="0">
                <a:solidFill>
                  <a:schemeClr val="bg1"/>
                </a:solidFill>
                <a:latin typeface="Janna LT" panose="01000000000000000000" pitchFamily="2" charset="-78"/>
                <a:cs typeface="Janna LT" panose="01000000000000000000" pitchFamily="2" charset="-78"/>
              </a:rPr>
              <a:t>للـتمــويـل الأصــغـــر</a:t>
            </a:r>
          </a:p>
          <a:p>
            <a:pPr algn="ctr"/>
            <a:r>
              <a:rPr lang="en-US" sz="1400" b="1" dirty="0" smtClean="0">
                <a:solidFill>
                  <a:schemeClr val="bg1"/>
                </a:solidFill>
              </a:rPr>
              <a:t>HAYAT Microfinance Fund</a:t>
            </a:r>
            <a:endParaRPr lang="en-US" sz="1400" b="1" dirty="0">
              <a:solidFill>
                <a:schemeClr val="bg1"/>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74428" y="3343846"/>
            <a:ext cx="9360340" cy="3575649"/>
          </a:xfrm>
          <a:prstGeom prst="rect">
            <a:avLst/>
          </a:prstGeom>
          <a:ln>
            <a:noFill/>
          </a:ln>
          <a:effectLst>
            <a:softEdge rad="112500"/>
          </a:effectLst>
        </p:spPr>
      </p:pic>
    </p:spTree>
    <p:extLst>
      <p:ext uri="{BB962C8B-B14F-4D97-AF65-F5344CB8AC3E}">
        <p14:creationId xmlns:p14="http://schemas.microsoft.com/office/powerpoint/2010/main" val="1823512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980" y="322596"/>
            <a:ext cx="3262866" cy="1325563"/>
          </a:xfrm>
        </p:spPr>
        <p:txBody>
          <a:bodyPr/>
          <a:lstStyle/>
          <a:p>
            <a:r>
              <a:rPr lang="en-US" b="1" dirty="0" smtClean="0"/>
              <a:t>Microfinance</a:t>
            </a:r>
            <a:endParaRPr lang="en-US" b="1" dirty="0"/>
          </a:p>
        </p:txBody>
      </p:sp>
    </p:spTree>
    <p:extLst>
      <p:ext uri="{BB962C8B-B14F-4D97-AF65-F5344CB8AC3E}">
        <p14:creationId xmlns:p14="http://schemas.microsoft.com/office/powerpoint/2010/main" val="388683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101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377" y="170121"/>
            <a:ext cx="3418368" cy="1000678"/>
          </a:xfrm>
        </p:spPr>
        <p:txBody>
          <a:bodyPr>
            <a:normAutofit/>
          </a:bodyPr>
          <a:lstStyle/>
          <a:p>
            <a:r>
              <a:rPr lang="en-US" sz="5400" b="1" dirty="0" smtClean="0"/>
              <a:t>The Seed </a:t>
            </a:r>
            <a:endParaRPr lang="en-US" sz="5400" b="1" dirty="0"/>
          </a:p>
        </p:txBody>
      </p:sp>
    </p:spTree>
    <p:extLst>
      <p:ext uri="{BB962C8B-B14F-4D97-AF65-F5344CB8AC3E}">
        <p14:creationId xmlns:p14="http://schemas.microsoft.com/office/powerpoint/2010/main" val="3832020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0996" y="-74429"/>
            <a:ext cx="3939362" cy="724233"/>
          </a:xfrm>
        </p:spPr>
        <p:txBody>
          <a:bodyPr>
            <a:normAutofit fontScale="90000"/>
          </a:bodyPr>
          <a:lstStyle/>
          <a:p>
            <a:r>
              <a:rPr lang="en-US" sz="4800" b="1" dirty="0" smtClean="0"/>
              <a:t>Target Area</a:t>
            </a:r>
            <a:endParaRPr lang="en-US" sz="4800" b="1" dirty="0"/>
          </a:p>
        </p:txBody>
      </p:sp>
    </p:spTree>
    <p:extLst>
      <p:ext uri="{BB962C8B-B14F-4D97-AF65-F5344CB8AC3E}">
        <p14:creationId xmlns:p14="http://schemas.microsoft.com/office/powerpoint/2010/main" val="1769368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522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96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9743" y="985653"/>
            <a:ext cx="4424513" cy="4351338"/>
          </a:xfrm>
        </p:spPr>
      </p:pic>
    </p:spTree>
    <p:extLst>
      <p:ext uri="{BB962C8B-B14F-4D97-AF65-F5344CB8AC3E}">
        <p14:creationId xmlns:p14="http://schemas.microsoft.com/office/powerpoint/2010/main" val="2682529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1562"/>
            <a:ext cx="7886700" cy="1325563"/>
          </a:xfrm>
        </p:spPr>
        <p:txBody>
          <a:bodyPr>
            <a:normAutofit/>
          </a:bodyPr>
          <a:lstStyle/>
          <a:p>
            <a:r>
              <a:rPr lang="en-US" sz="2800" b="1" dirty="0" smtClean="0">
                <a:solidFill>
                  <a:schemeClr val="bg1"/>
                </a:solidFill>
              </a:rPr>
              <a:t>HAYAT Fund Establishment</a:t>
            </a:r>
            <a:endParaRPr lang="en-US" sz="2800" b="1" dirty="0">
              <a:solidFill>
                <a:schemeClr val="bg1"/>
              </a:solidFill>
            </a:endParaRPr>
          </a:p>
        </p:txBody>
      </p:sp>
    </p:spTree>
    <p:extLst>
      <p:ext uri="{BB962C8B-B14F-4D97-AF65-F5344CB8AC3E}">
        <p14:creationId xmlns:p14="http://schemas.microsoft.com/office/powerpoint/2010/main" val="3665130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191385" y="159489"/>
            <a:ext cx="5730949" cy="584775"/>
          </a:xfrm>
          <a:prstGeom prst="rect">
            <a:avLst/>
          </a:prstGeom>
          <a:noFill/>
        </p:spPr>
        <p:txBody>
          <a:bodyPr wrap="square" rtlCol="0">
            <a:spAutoFit/>
          </a:bodyPr>
          <a:lstStyle/>
          <a:p>
            <a:r>
              <a:rPr lang="en-US" sz="3200" b="1" dirty="0" smtClean="0">
                <a:solidFill>
                  <a:srgbClr val="FF0000"/>
                </a:solidFill>
              </a:rPr>
              <a:t>Microfinance for Early Recovery</a:t>
            </a:r>
            <a:endParaRPr lang="en-US" sz="3200" b="1" dirty="0">
              <a:solidFill>
                <a:srgbClr val="FF0000"/>
              </a:solidFill>
            </a:endParaRPr>
          </a:p>
        </p:txBody>
      </p:sp>
    </p:spTree>
    <p:extLst>
      <p:ext uri="{BB962C8B-B14F-4D97-AF65-F5344CB8AC3E}">
        <p14:creationId xmlns:p14="http://schemas.microsoft.com/office/powerpoint/2010/main" val="4011024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818" y="0"/>
            <a:ext cx="7483992" cy="1325563"/>
          </a:xfrm>
        </p:spPr>
        <p:txBody>
          <a:bodyPr>
            <a:normAutofit/>
          </a:bodyPr>
          <a:lstStyle/>
          <a:p>
            <a:r>
              <a:rPr lang="en-US" sz="4000" b="1" dirty="0" smtClean="0"/>
              <a:t>Macroeconomic Level</a:t>
            </a:r>
            <a:endParaRPr lang="en-US" sz="4000" b="1" dirty="0"/>
          </a:p>
        </p:txBody>
      </p:sp>
    </p:spTree>
    <p:extLst>
      <p:ext uri="{BB962C8B-B14F-4D97-AF65-F5344CB8AC3E}">
        <p14:creationId xmlns:p14="http://schemas.microsoft.com/office/powerpoint/2010/main" val="3595903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0"/>
            <a:ext cx="4651744" cy="904986"/>
          </a:xfrm>
        </p:spPr>
        <p:txBody>
          <a:bodyPr>
            <a:normAutofit fontScale="90000"/>
          </a:bodyPr>
          <a:lstStyle/>
          <a:p>
            <a:r>
              <a:rPr lang="en-US" b="1" dirty="0" smtClean="0"/>
              <a:t>Poverty In Syria</a:t>
            </a:r>
            <a:endParaRPr lang="en-US" b="1" dirty="0"/>
          </a:p>
        </p:txBody>
      </p:sp>
      <p:sp>
        <p:nvSpPr>
          <p:cNvPr id="3" name="Subtitle 2"/>
          <p:cNvSpPr>
            <a:spLocks noGrp="1"/>
          </p:cNvSpPr>
          <p:nvPr>
            <p:ph type="subTitle" idx="1"/>
          </p:nvPr>
        </p:nvSpPr>
        <p:spPr>
          <a:xfrm>
            <a:off x="1504506" y="805676"/>
            <a:ext cx="2908006" cy="587189"/>
          </a:xfrm>
        </p:spPr>
        <p:txBody>
          <a:bodyPr>
            <a:normAutofit fontScale="70000" lnSpcReduction="20000"/>
          </a:bodyPr>
          <a:lstStyle/>
          <a:p>
            <a:r>
              <a:rPr lang="en-US" sz="3200" b="1" dirty="0" smtClean="0"/>
              <a:t>5.3 Million before War</a:t>
            </a:r>
            <a:endParaRPr lang="en-US" sz="3200" b="1" dirty="0"/>
          </a:p>
        </p:txBody>
      </p:sp>
    </p:spTree>
    <p:extLst>
      <p:ext uri="{BB962C8B-B14F-4D97-AF65-F5344CB8AC3E}">
        <p14:creationId xmlns:p14="http://schemas.microsoft.com/office/powerpoint/2010/main" val="2172692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447" y="329609"/>
            <a:ext cx="4976037" cy="949972"/>
          </a:xfrm>
        </p:spPr>
        <p:txBody>
          <a:bodyPr>
            <a:normAutofit/>
          </a:bodyPr>
          <a:lstStyle/>
          <a:p>
            <a:r>
              <a:rPr lang="en-US" b="1" dirty="0" smtClean="0">
                <a:solidFill>
                  <a:srgbClr val="FF0000"/>
                </a:solidFill>
              </a:rPr>
              <a:t>Microeconomic Level</a:t>
            </a:r>
            <a:endParaRPr lang="en-US" b="1" dirty="0">
              <a:solidFill>
                <a:srgbClr val="FF0000"/>
              </a:solidFill>
            </a:endParaRPr>
          </a:p>
        </p:txBody>
      </p:sp>
    </p:spTree>
    <p:extLst>
      <p:ext uri="{BB962C8B-B14F-4D97-AF65-F5344CB8AC3E}">
        <p14:creationId xmlns:p14="http://schemas.microsoft.com/office/powerpoint/2010/main" val="3195309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46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389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0875" y="276446"/>
            <a:ext cx="6512441" cy="904986"/>
          </a:xfrm>
        </p:spPr>
        <p:txBody>
          <a:bodyPr>
            <a:normAutofit/>
          </a:bodyPr>
          <a:lstStyle/>
          <a:p>
            <a:r>
              <a:rPr lang="en-US" sz="4800" b="1" dirty="0" smtClean="0">
                <a:solidFill>
                  <a:schemeClr val="bg1"/>
                </a:solidFill>
              </a:rPr>
              <a:t>Massive Displacement</a:t>
            </a:r>
            <a:endParaRPr lang="en-US" sz="4800" b="1" dirty="0">
              <a:solidFill>
                <a:schemeClr val="bg1"/>
              </a:solidFill>
            </a:endParaRPr>
          </a:p>
        </p:txBody>
      </p:sp>
    </p:spTree>
    <p:extLst>
      <p:ext uri="{BB962C8B-B14F-4D97-AF65-F5344CB8AC3E}">
        <p14:creationId xmlns:p14="http://schemas.microsoft.com/office/powerpoint/2010/main" val="2793294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0242"/>
            <a:ext cx="6289158" cy="883720"/>
          </a:xfrm>
        </p:spPr>
        <p:txBody>
          <a:bodyPr>
            <a:normAutofit/>
          </a:bodyPr>
          <a:lstStyle/>
          <a:p>
            <a:r>
              <a:rPr lang="en-US" sz="4400" b="1" dirty="0" smtClean="0"/>
              <a:t>Dying looking for Safe Life</a:t>
            </a:r>
            <a:endParaRPr lang="en-US" sz="4400" b="1" dirty="0"/>
          </a:p>
        </p:txBody>
      </p:sp>
    </p:spTree>
    <p:extLst>
      <p:ext uri="{BB962C8B-B14F-4D97-AF65-F5344CB8AC3E}">
        <p14:creationId xmlns:p14="http://schemas.microsoft.com/office/powerpoint/2010/main" val="509349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06324"/>
            <a:ext cx="3944681" cy="1066209"/>
          </a:xfrm>
        </p:spPr>
        <p:txBody>
          <a:bodyPr/>
          <a:lstStyle/>
          <a:p>
            <a:r>
              <a:rPr lang="en-US" b="1" dirty="0" smtClean="0">
                <a:solidFill>
                  <a:schemeClr val="bg1"/>
                </a:solidFill>
              </a:rPr>
              <a:t>UN Bulletins</a:t>
            </a:r>
            <a:endParaRPr lang="en-US" b="1" dirty="0">
              <a:solidFill>
                <a:schemeClr val="bg1"/>
              </a:solidFill>
            </a:endParaRPr>
          </a:p>
        </p:txBody>
      </p:sp>
      <p:sp>
        <p:nvSpPr>
          <p:cNvPr id="4" name="TextBox 3"/>
          <p:cNvSpPr txBox="1"/>
          <p:nvPr/>
        </p:nvSpPr>
        <p:spPr>
          <a:xfrm>
            <a:off x="-74429" y="1881964"/>
            <a:ext cx="4518839" cy="1200329"/>
          </a:xfrm>
          <a:prstGeom prst="rect">
            <a:avLst/>
          </a:prstGeom>
          <a:noFill/>
        </p:spPr>
        <p:txBody>
          <a:bodyPr wrap="square" rtlCol="0">
            <a:spAutoFit/>
          </a:bodyPr>
          <a:lstStyle/>
          <a:p>
            <a:r>
              <a:rPr lang="en-US" sz="3600" b="1" dirty="0" smtClean="0">
                <a:solidFill>
                  <a:schemeClr val="bg1"/>
                </a:solidFill>
              </a:rPr>
              <a:t>5.</a:t>
            </a:r>
            <a:r>
              <a:rPr lang="en-US" sz="3600" b="1" dirty="0" smtClean="0"/>
              <a:t>3</a:t>
            </a:r>
            <a:r>
              <a:rPr lang="en-US" sz="3600" b="1" dirty="0" smtClean="0">
                <a:solidFill>
                  <a:schemeClr val="bg1"/>
                </a:solidFill>
              </a:rPr>
              <a:t> M</a:t>
            </a:r>
            <a:r>
              <a:rPr lang="en-US" sz="3600" b="1" dirty="0" smtClean="0"/>
              <a:t>illion</a:t>
            </a:r>
            <a:r>
              <a:rPr lang="en-US" sz="3600" b="1" dirty="0" smtClean="0">
                <a:solidFill>
                  <a:schemeClr val="bg1"/>
                </a:solidFill>
              </a:rPr>
              <a:t> Refugees </a:t>
            </a:r>
          </a:p>
          <a:p>
            <a:r>
              <a:rPr lang="en-US" sz="3600" b="1" dirty="0" smtClean="0">
                <a:solidFill>
                  <a:schemeClr val="bg1"/>
                </a:solidFill>
              </a:rPr>
              <a:t>7 </a:t>
            </a:r>
            <a:r>
              <a:rPr lang="en-US" sz="3600" b="1" dirty="0" smtClean="0"/>
              <a:t>Million</a:t>
            </a:r>
            <a:r>
              <a:rPr lang="en-US" sz="3600" b="1" dirty="0" smtClean="0">
                <a:solidFill>
                  <a:schemeClr val="bg1"/>
                </a:solidFill>
              </a:rPr>
              <a:t> IDPs</a:t>
            </a:r>
            <a:endParaRPr lang="en-US" sz="3600" b="1" dirty="0">
              <a:solidFill>
                <a:schemeClr val="bg1"/>
              </a:solidFill>
            </a:endParaRPr>
          </a:p>
        </p:txBody>
      </p:sp>
    </p:spTree>
    <p:extLst>
      <p:ext uri="{BB962C8B-B14F-4D97-AF65-F5344CB8AC3E}">
        <p14:creationId xmlns:p14="http://schemas.microsoft.com/office/powerpoint/2010/main" val="1941588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3402419" cy="841190"/>
          </a:xfrm>
        </p:spPr>
        <p:txBody>
          <a:bodyPr>
            <a:normAutofit/>
          </a:bodyPr>
          <a:lstStyle/>
          <a:p>
            <a:r>
              <a:rPr lang="en-US" sz="4800" b="1" dirty="0" smtClean="0"/>
              <a:t>Relief Efforts</a:t>
            </a:r>
            <a:endParaRPr lang="en-US" sz="48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9532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5814"/>
            <a:ext cx="4284921" cy="925145"/>
          </a:xfrm>
        </p:spPr>
        <p:txBody>
          <a:bodyPr/>
          <a:lstStyle/>
          <a:p>
            <a:r>
              <a:rPr lang="en-US" b="1" dirty="0" smtClean="0">
                <a:solidFill>
                  <a:schemeClr val="bg1"/>
                </a:solidFill>
              </a:rPr>
              <a:t>Syrians are Active </a:t>
            </a:r>
            <a:endParaRPr lang="en-US" b="1" dirty="0">
              <a:solidFill>
                <a:schemeClr val="bg1"/>
              </a:solidFill>
            </a:endParaRPr>
          </a:p>
        </p:txBody>
      </p:sp>
    </p:spTree>
    <p:extLst>
      <p:ext uri="{BB962C8B-B14F-4D97-AF65-F5344CB8AC3E}">
        <p14:creationId xmlns:p14="http://schemas.microsoft.com/office/powerpoint/2010/main" val="231761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2836" y="191386"/>
            <a:ext cx="3741331" cy="1042103"/>
          </a:xfrm>
        </p:spPr>
        <p:txBody>
          <a:bodyPr/>
          <a:lstStyle/>
          <a:p>
            <a:r>
              <a:rPr lang="en-US" b="1" dirty="0" smtClean="0"/>
              <a:t>Syrians Markets</a:t>
            </a:r>
            <a:endParaRPr lang="en-US" b="1" dirty="0"/>
          </a:p>
        </p:txBody>
      </p:sp>
    </p:spTree>
    <p:extLst>
      <p:ext uri="{BB962C8B-B14F-4D97-AF65-F5344CB8AC3E}">
        <p14:creationId xmlns:p14="http://schemas.microsoft.com/office/powerpoint/2010/main" val="1266868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0874"/>
            <a:ext cx="4156002" cy="1325563"/>
          </a:xfrm>
        </p:spPr>
        <p:txBody>
          <a:bodyPr/>
          <a:lstStyle/>
          <a:p>
            <a:r>
              <a:rPr lang="en-US" b="1" dirty="0" smtClean="0">
                <a:solidFill>
                  <a:schemeClr val="bg1"/>
                </a:solidFill>
              </a:rPr>
              <a:t>Syrian Com</a:t>
            </a:r>
            <a:r>
              <a:rPr lang="en-US" b="1" dirty="0" smtClean="0"/>
              <a:t>panies</a:t>
            </a:r>
            <a:endParaRPr lang="en-US" b="1" dirty="0"/>
          </a:p>
        </p:txBody>
      </p:sp>
    </p:spTree>
    <p:extLst>
      <p:ext uri="{BB962C8B-B14F-4D97-AF65-F5344CB8AC3E}">
        <p14:creationId xmlns:p14="http://schemas.microsoft.com/office/powerpoint/2010/main" val="2343038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5794</TotalTime>
  <Words>1094</Words>
  <Application>Microsoft Office PowerPoint</Application>
  <PresentationFormat>On-screen Show (4:3)</PresentationFormat>
  <Paragraphs>62</Paragraphs>
  <Slides>22</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Janna LT</vt:lpstr>
      <vt:lpstr>Office Theme</vt:lpstr>
      <vt:lpstr>PowerPoint Presentation</vt:lpstr>
      <vt:lpstr>Poverty In Syria</vt:lpstr>
      <vt:lpstr>Massive Displacement</vt:lpstr>
      <vt:lpstr>Dying looking for Safe Life</vt:lpstr>
      <vt:lpstr>UN Bulletins</vt:lpstr>
      <vt:lpstr>Relief Efforts</vt:lpstr>
      <vt:lpstr>Syrians are Active </vt:lpstr>
      <vt:lpstr>Syrians Markets</vt:lpstr>
      <vt:lpstr>Syrian Companies</vt:lpstr>
      <vt:lpstr>Microfinance</vt:lpstr>
      <vt:lpstr>PowerPoint Presentation</vt:lpstr>
      <vt:lpstr>The Seed </vt:lpstr>
      <vt:lpstr>Target Area</vt:lpstr>
      <vt:lpstr>PowerPoint Presentation</vt:lpstr>
      <vt:lpstr>PowerPoint Presentation</vt:lpstr>
      <vt:lpstr>PowerPoint Presentation</vt:lpstr>
      <vt:lpstr>HAYAT Fund Establishment</vt:lpstr>
      <vt:lpstr>PowerPoint Presentation</vt:lpstr>
      <vt:lpstr>Macroeconomic Level</vt:lpstr>
      <vt:lpstr>Microeconomic Level</vt:lpstr>
      <vt:lpstr>PowerPoint Presentation</vt:lpstr>
      <vt:lpstr>PowerPoint Presentation</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Mhd Albaha</dc:creator>
  <cp:lastModifiedBy>Muhammad Mhd Albaha</cp:lastModifiedBy>
  <cp:revision>45</cp:revision>
  <dcterms:created xsi:type="dcterms:W3CDTF">2017-11-11T09:09:26Z</dcterms:created>
  <dcterms:modified xsi:type="dcterms:W3CDTF">2017-11-23T14:32:25Z</dcterms:modified>
</cp:coreProperties>
</file>